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0" r:id="rId4"/>
    <p:sldId id="262" r:id="rId5"/>
    <p:sldId id="271" r:id="rId6"/>
    <p:sldId id="266" r:id="rId7"/>
    <p:sldId id="287" r:id="rId8"/>
    <p:sldId id="288" r:id="rId9"/>
    <p:sldId id="284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48637F-5EBA-2D57-9691-2426E4F0C69D}" name="Abhirup Bhattacharyya" initials="AB" userId="0b86c0196189b10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E"/>
    <a:srgbClr val="F09502"/>
    <a:srgbClr val="C4C4C4"/>
    <a:srgbClr val="F2A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70A37-5E4C-4371-8DF8-60AF0F3239E8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C7970-04C7-4CDF-A706-DD4484953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4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A85B-A4B3-4F42-A134-05D747B2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6E24A-B7DF-F8D8-A84A-124FCDA3B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8A8A5-860B-F17C-F61D-52D54C53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A119A-CAB5-8BAE-15BC-C283A88A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49B6E-C914-9CE0-067D-9C4760D5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254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4B4C-73F3-77EC-DBB0-40A0696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8C288-7B7A-4AFD-64F7-459B67067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FA442-027F-BE33-54DE-5DA739D9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7220E-D00D-CA43-223A-981D60FC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1226E-A85B-16D7-7FCF-DDFEE04B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4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AAFB9-4BC0-6574-9675-B9F7A9C9C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CD0EC-8AA3-8941-C090-5DEFE31BD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62449-1CAF-5021-38A8-E66DCC66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786C6-2DA7-5767-D543-00105C8A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E3AB-24E4-E962-A732-471A1E53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051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A1EB-F412-FA4C-2BBF-0945C7B1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58DF4-F757-4EA4-56F8-A9CFA74A5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573D2-E3FA-7698-F61E-77A186CB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9F622-08CD-F5ED-6432-CFAE17BA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F48C-7E5A-0330-D4B5-41E458A8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80AC-5B10-78EE-E366-E8C5F2B3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A3D29-55BF-04F7-318B-1297761C8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605C8-9917-7425-1749-812457E18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D6F49-BE5D-629C-690A-9794CBDC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D7728-95D6-0674-6486-16643280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37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7160-249D-A3A1-0748-2B8F5C908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2624-D485-EC37-8E6D-F2612840F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303F-A267-3A6A-22EB-068505156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87353-24C6-0D10-099F-FB73955C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EA92F-251F-18AA-7950-36B2F57F4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50BCB-362B-DD81-A640-95DC5B75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4494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5D26D-00EE-9D0F-E812-6B5C9EEA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5CE17-338B-F1E4-2CDF-DF63B83B6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A2E51-256F-66E7-0068-38F1D762E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C4E58-8D9F-4F1D-5ABE-29E691CEE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EDA95B-B4BB-7B2B-BB8E-77F430BD9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6C1FF-3179-7A08-22FF-D0D925D3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9333D-0771-366D-3104-2DF20DCB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7BEF5-62E1-5377-A32C-5B2F3265F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8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CB5A-7739-D577-8F01-773A3E71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4B697-8223-04E6-3D7E-0C855A5D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9DC5B-61AA-8546-8732-09AE026F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11F5B-BA2D-96BF-6A4B-F5E34273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6759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4A980-6489-65AB-8717-B593E4CBF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4A70A-9246-20D4-28F0-716219C5A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7A579-991D-BDC3-FEAC-EC5C3587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29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3A7BA-65FA-A73F-4256-201A4002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56B40-3C73-C08E-5689-82648356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575C5-0671-A472-E36C-714C24BF6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0FD9C-1A4F-9A69-A295-6B10FB64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9476-CD0C-ECE8-5D1E-60AA065A1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06ECF-3C33-EF8E-5BD8-143166410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44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CAAC-CF8C-72E1-44BB-6E4E340D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2228F-FF5E-8085-C100-5FE0F12E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59D31-1978-EA09-8ACC-A677B9D0D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CF562-7464-829B-897B-911561EB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88A48-94E4-82BA-ED8F-639FFD03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5CF2A-3AA6-15DF-2B65-28FC5E9B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7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DB916-D170-12FF-3EBC-2C3A4583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CFC9A-93D7-386E-F0D4-15C1DC952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B08D9-FA11-8EAC-93B6-53BF929CA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0381F-CCAE-442C-B90B-8DFB17F7023F}" type="datetimeFigureOut">
              <a:rPr lang="en-IN" smtClean="0"/>
              <a:t>01-03-2024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DEE8-7333-CC91-1276-369E9B777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F9CD-52B9-BB60-2689-161DB41CB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FE8BB-C5CA-41E7-B040-13DC3C5B2B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2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6203224" y="911742"/>
            <a:ext cx="5988776" cy="4544234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5" name="Google Shape;165;p13"/>
          <p:cNvSpPr txBox="1"/>
          <p:nvPr/>
        </p:nvSpPr>
        <p:spPr>
          <a:xfrm>
            <a:off x="2268441" y="5166835"/>
            <a:ext cx="7610950" cy="143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- 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Ritam Majumder, Hrishav Karmakar</a:t>
            </a:r>
          </a:p>
          <a:p>
            <a:pPr algn="ctr"/>
            <a:endParaRPr lang="en-IN" sz="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Electronics and Communication Engineering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704;p21">
            <a:extLst>
              <a:ext uri="{FF2B5EF4-FFF2-40B4-BE49-F238E27FC236}">
                <a16:creationId xmlns:a16="http://schemas.microsoft.com/office/drawing/2014/main" id="{743AE552-CA99-277C-F473-DB6DDD398B0C}"/>
              </a:ext>
            </a:extLst>
          </p:cNvPr>
          <p:cNvSpPr/>
          <p:nvPr/>
        </p:nvSpPr>
        <p:spPr>
          <a:xfrm>
            <a:off x="133394" y="1516495"/>
            <a:ext cx="5745182" cy="1005737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“</a:t>
            </a:r>
            <a:r>
              <a:rPr lang="hi-IN" sz="48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वायु परीक्षण</a:t>
            </a:r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”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1704;p21">
            <a:extLst>
              <a:ext uri="{FF2B5EF4-FFF2-40B4-BE49-F238E27FC236}">
                <a16:creationId xmlns:a16="http://schemas.microsoft.com/office/drawing/2014/main" id="{F7DAD792-85DB-2E74-CB35-57E11EBCB83D}"/>
              </a:ext>
            </a:extLst>
          </p:cNvPr>
          <p:cNvSpPr/>
          <p:nvPr/>
        </p:nvSpPr>
        <p:spPr>
          <a:xfrm>
            <a:off x="133980" y="2567828"/>
            <a:ext cx="5745182" cy="1005737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“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Vayu Parikshan</a:t>
            </a:r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”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04;p21">
            <a:extLst>
              <a:ext uri="{FF2B5EF4-FFF2-40B4-BE49-F238E27FC236}">
                <a16:creationId xmlns:a16="http://schemas.microsoft.com/office/drawing/2014/main" id="{E430F73F-9047-13E8-CD29-D094CD9E3F94}"/>
              </a:ext>
            </a:extLst>
          </p:cNvPr>
          <p:cNvSpPr/>
          <p:nvPr/>
        </p:nvSpPr>
        <p:spPr>
          <a:xfrm>
            <a:off x="133282" y="3626927"/>
            <a:ext cx="5745182" cy="1270227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b="1" i="0" u="none" strike="noStrike" baseline="0" dirty="0">
                <a:latin typeface="Times New Roman" panose="02020603050405020304" pitchFamily="18" charset="0"/>
              </a:rPr>
              <a:t>SMART AIR QUALITY MONITORING SYSTEM BASED ON IoT AND WIRELESS SENSOR NETWORK (WSN) FOR LOCALISED ACCURATE MONITORING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123AA9-CB11-4E90-AE39-806171D69B0C}"/>
              </a:ext>
            </a:extLst>
          </p:cNvPr>
          <p:cNvSpPr txBox="1"/>
          <p:nvPr/>
        </p:nvSpPr>
        <p:spPr>
          <a:xfrm>
            <a:off x="1348343" y="249300"/>
            <a:ext cx="9455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 INTERNATIONAL NEW TOWN, KOLKATA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A60CD-D1C3-7F84-643D-5692D70C4928}"/>
              </a:ext>
            </a:extLst>
          </p:cNvPr>
          <p:cNvSpPr txBox="1"/>
          <p:nvPr/>
        </p:nvSpPr>
        <p:spPr>
          <a:xfrm>
            <a:off x="2533280" y="2828835"/>
            <a:ext cx="7125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7200" b="1" dirty="0">
                <a:solidFill>
                  <a:srgbClr val="F0950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YOU….</a:t>
            </a:r>
          </a:p>
        </p:txBody>
      </p:sp>
    </p:spTree>
    <p:extLst>
      <p:ext uri="{BB962C8B-B14F-4D97-AF65-F5344CB8AC3E}">
        <p14:creationId xmlns:p14="http://schemas.microsoft.com/office/powerpoint/2010/main" val="208066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3ECA37-835B-C5E6-2212-06E944748E5F}"/>
              </a:ext>
            </a:extLst>
          </p:cNvPr>
          <p:cNvSpPr/>
          <p:nvPr/>
        </p:nvSpPr>
        <p:spPr>
          <a:xfrm>
            <a:off x="8011433" y="5180324"/>
            <a:ext cx="3216800" cy="13615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125B114-9021-13AA-7A00-5111076E98E3}"/>
              </a:ext>
            </a:extLst>
          </p:cNvPr>
          <p:cNvSpPr/>
          <p:nvPr/>
        </p:nvSpPr>
        <p:spPr>
          <a:xfrm>
            <a:off x="8011433" y="3779061"/>
            <a:ext cx="3216800" cy="1278552"/>
          </a:xfrm>
          <a:prstGeom prst="roundRect">
            <a:avLst/>
          </a:prstGeom>
          <a:solidFill>
            <a:srgbClr val="F2A365"/>
          </a:solidFill>
          <a:ln>
            <a:solidFill>
              <a:srgbClr val="F2A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F869C4-1C88-CB5E-1999-389BD281E603}"/>
              </a:ext>
            </a:extLst>
          </p:cNvPr>
          <p:cNvSpPr/>
          <p:nvPr/>
        </p:nvSpPr>
        <p:spPr>
          <a:xfrm>
            <a:off x="8005365" y="2171242"/>
            <a:ext cx="3216800" cy="1480012"/>
          </a:xfrm>
          <a:prstGeom prst="roundRect">
            <a:avLst/>
          </a:prstGeom>
          <a:solidFill>
            <a:srgbClr val="30475E"/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CF5380-88C2-DA86-036A-A9532C461FFC}"/>
              </a:ext>
            </a:extLst>
          </p:cNvPr>
          <p:cNvSpPr/>
          <p:nvPr/>
        </p:nvSpPr>
        <p:spPr>
          <a:xfrm>
            <a:off x="8005365" y="535582"/>
            <a:ext cx="3216800" cy="1528977"/>
          </a:xfrm>
          <a:prstGeom prst="roundRect">
            <a:avLst/>
          </a:prstGeom>
          <a:solidFill>
            <a:srgbClr val="C4C4C4"/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99" name="Google Shape;1499;p18"/>
          <p:cNvGrpSpPr/>
          <p:nvPr/>
        </p:nvGrpSpPr>
        <p:grpSpPr>
          <a:xfrm>
            <a:off x="3587447" y="989311"/>
            <a:ext cx="4074931" cy="5418157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609600" y="1779033"/>
            <a:ext cx="2970800" cy="3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Problem Statement</a:t>
            </a:r>
            <a:endParaRPr sz="40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7993249" y="628313"/>
            <a:ext cx="32168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 dirty="0">
                <a:solidFill>
                  <a:srgbClr val="30475E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01</a:t>
            </a:r>
            <a:endParaRPr sz="3067" dirty="0">
              <a:solidFill>
                <a:srgbClr val="30475E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7999307" y="1014206"/>
            <a:ext cx="3216800" cy="101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Increasing global temperatures day by day results in increment of global warming levels which results in irregular and abrupt weather changes worldwide.</a:t>
            </a:r>
          </a:p>
        </p:txBody>
      </p:sp>
      <p:sp>
        <p:nvSpPr>
          <p:cNvPr id="1544" name="Google Shape;1544;p18"/>
          <p:cNvSpPr txBox="1"/>
          <p:nvPr/>
        </p:nvSpPr>
        <p:spPr>
          <a:xfrm>
            <a:off x="8005375" y="2197492"/>
            <a:ext cx="2656557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 dirty="0">
                <a:solidFill>
                  <a:srgbClr val="F2A365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02</a:t>
            </a:r>
            <a:endParaRPr sz="3067" dirty="0">
              <a:solidFill>
                <a:srgbClr val="F2A365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8005365" y="2621314"/>
            <a:ext cx="3216800" cy="81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This rapidly changing weather affects the daily lives of people in many ways and also the revenue producing sectors of society.</a:t>
            </a:r>
          </a:p>
        </p:txBody>
      </p:sp>
      <p:sp>
        <p:nvSpPr>
          <p:cNvPr id="1546" name="Google Shape;1546;p18"/>
          <p:cNvSpPr txBox="1"/>
          <p:nvPr/>
        </p:nvSpPr>
        <p:spPr>
          <a:xfrm>
            <a:off x="8011443" y="3783733"/>
            <a:ext cx="2656557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 dirty="0"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03</a:t>
            </a:r>
            <a:endParaRPr sz="3067" dirty="0"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8018490" y="4193052"/>
            <a:ext cx="3216800" cy="790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Tracking this weather change in a particular location is becoming crucial nowadays.</a:t>
            </a:r>
          </a:p>
        </p:txBody>
      </p:sp>
      <p:sp>
        <p:nvSpPr>
          <p:cNvPr id="1548" name="Google Shape;1548;p18"/>
          <p:cNvSpPr txBox="1"/>
          <p:nvPr/>
        </p:nvSpPr>
        <p:spPr>
          <a:xfrm>
            <a:off x="8011433" y="5194704"/>
            <a:ext cx="2758167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067" dirty="0">
                <a:solidFill>
                  <a:srgbClr val="C4C4C4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04</a:t>
            </a:r>
            <a:endParaRPr sz="3067" dirty="0">
              <a:solidFill>
                <a:srgbClr val="C4C4C4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8011433" y="5616930"/>
            <a:ext cx="3216800" cy="7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Readily available solutions in the market are very costly and cannot be afforded by everyone.</a:t>
            </a:r>
          </a:p>
        </p:txBody>
      </p:sp>
      <p:cxnSp>
        <p:nvCxnSpPr>
          <p:cNvPr id="1550" name="Google Shape;1550;p18"/>
          <p:cNvCxnSpPr/>
          <p:nvPr/>
        </p:nvCxnSpPr>
        <p:spPr>
          <a:xfrm>
            <a:off x="8100074" y="1041878"/>
            <a:ext cx="396800" cy="0"/>
          </a:xfrm>
          <a:prstGeom prst="straightConnector1">
            <a:avLst/>
          </a:prstGeom>
          <a:noFill/>
          <a:ln w="9525" cap="flat" cmpd="sng">
            <a:solidFill>
              <a:srgbClr val="30475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8099699" y="2694398"/>
            <a:ext cx="396800" cy="0"/>
          </a:xfrm>
          <a:prstGeom prst="straightConnector1">
            <a:avLst/>
          </a:prstGeom>
          <a:noFill/>
          <a:ln w="9525" cap="flat" cmpd="sng">
            <a:solidFill>
              <a:srgbClr val="F2A3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8105767" y="4257333"/>
            <a:ext cx="3968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8105767" y="5668304"/>
            <a:ext cx="396800" cy="0"/>
          </a:xfrm>
          <a:prstGeom prst="straightConnector1">
            <a:avLst/>
          </a:prstGeom>
          <a:noFill/>
          <a:ln w="9525" cap="flat" cmpd="sng">
            <a:solidFill>
              <a:srgbClr val="C4C4C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2322;p27">
            <a:extLst>
              <a:ext uri="{FF2B5EF4-FFF2-40B4-BE49-F238E27FC236}">
                <a16:creationId xmlns:a16="http://schemas.microsoft.com/office/drawing/2014/main" id="{8B364337-EB4C-4593-8044-A5F3C6F59221}"/>
              </a:ext>
            </a:extLst>
          </p:cNvPr>
          <p:cNvSpPr/>
          <p:nvPr/>
        </p:nvSpPr>
        <p:spPr>
          <a:xfrm>
            <a:off x="5215646" y="3977949"/>
            <a:ext cx="1723619" cy="47493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0" name="Google Shape;2320;p27"/>
          <p:cNvSpPr/>
          <p:nvPr/>
        </p:nvSpPr>
        <p:spPr>
          <a:xfrm>
            <a:off x="5238709" y="1109887"/>
            <a:ext cx="1723619" cy="1146896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5" name="Google Shape;2325;p27"/>
          <p:cNvSpPr/>
          <p:nvPr/>
        </p:nvSpPr>
        <p:spPr>
          <a:xfrm>
            <a:off x="6940827" y="679244"/>
            <a:ext cx="4619291" cy="929583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0" name="Google Shape;2330;p27"/>
          <p:cNvSpPr/>
          <p:nvPr/>
        </p:nvSpPr>
        <p:spPr>
          <a:xfrm>
            <a:off x="136923" y="1538185"/>
            <a:ext cx="5216499" cy="4142990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1" name="Google Shape;2331;p27"/>
          <p:cNvSpPr/>
          <p:nvPr/>
        </p:nvSpPr>
        <p:spPr>
          <a:xfrm>
            <a:off x="136925" y="5002249"/>
            <a:ext cx="5216497" cy="678925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2" name="Google Shape;2332;p27"/>
          <p:cNvSpPr/>
          <p:nvPr/>
        </p:nvSpPr>
        <p:spPr>
          <a:xfrm>
            <a:off x="305464" y="1795638"/>
            <a:ext cx="4911127" cy="3138952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3" name="Google Shape;2333;p27"/>
          <p:cNvSpPr/>
          <p:nvPr/>
        </p:nvSpPr>
        <p:spPr>
          <a:xfrm>
            <a:off x="2142608" y="5688426"/>
            <a:ext cx="1242930" cy="263167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4" name="Google Shape;2334;p27"/>
          <p:cNvSpPr/>
          <p:nvPr/>
        </p:nvSpPr>
        <p:spPr>
          <a:xfrm>
            <a:off x="1466652" y="5929881"/>
            <a:ext cx="2467667" cy="208690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5" name="Google Shape;2335;p27"/>
          <p:cNvSpPr/>
          <p:nvPr/>
        </p:nvSpPr>
        <p:spPr>
          <a:xfrm>
            <a:off x="2142604" y="5707737"/>
            <a:ext cx="1242933" cy="77204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6" name="Google Shape;2336;p27"/>
          <p:cNvSpPr/>
          <p:nvPr/>
        </p:nvSpPr>
        <p:spPr>
          <a:xfrm>
            <a:off x="308361" y="1773493"/>
            <a:ext cx="4911125" cy="879133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Efficient monitoring of weather locally</a:t>
            </a:r>
            <a:endParaRPr sz="2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308361" y="3521744"/>
            <a:ext cx="4911131" cy="911005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Low-Cost solution affordable by everyone</a:t>
            </a:r>
            <a:endParaRPr sz="2400" dirty="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302569" y="4402013"/>
            <a:ext cx="4911125" cy="527766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Reliable data analysis</a:t>
            </a:r>
            <a:endParaRPr sz="2400" dirty="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363" name="Google Shape;2363;p27"/>
          <p:cNvSpPr txBox="1"/>
          <p:nvPr/>
        </p:nvSpPr>
        <p:spPr>
          <a:xfrm>
            <a:off x="609600" y="548633"/>
            <a:ext cx="5486400" cy="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Solution to the problem</a:t>
            </a:r>
            <a:endParaRPr sz="36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7213872" y="832431"/>
            <a:ext cx="4344684" cy="6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Use of industrial grade and accurate sensor(s) to measure several parameters of the environment to monitor and track weather changes</a:t>
            </a:r>
          </a:p>
        </p:txBody>
      </p:sp>
      <p:sp>
        <p:nvSpPr>
          <p:cNvPr id="2" name="Google Shape;2339;p27">
            <a:extLst>
              <a:ext uri="{FF2B5EF4-FFF2-40B4-BE49-F238E27FC236}">
                <a16:creationId xmlns:a16="http://schemas.microsoft.com/office/drawing/2014/main" id="{6861D82C-6504-67F0-C905-0885AD475FDB}"/>
              </a:ext>
            </a:extLst>
          </p:cNvPr>
          <p:cNvSpPr/>
          <p:nvPr/>
        </p:nvSpPr>
        <p:spPr>
          <a:xfrm>
            <a:off x="302565" y="2652627"/>
            <a:ext cx="4911131" cy="870116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Easy to implement system for individuals</a:t>
            </a:r>
            <a:endParaRPr sz="2400" dirty="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1" name="Google Shape;2324;p27">
            <a:extLst>
              <a:ext uri="{FF2B5EF4-FFF2-40B4-BE49-F238E27FC236}">
                <a16:creationId xmlns:a16="http://schemas.microsoft.com/office/drawing/2014/main" id="{6C238365-A894-C4EF-63D9-1A69080D5141}"/>
              </a:ext>
            </a:extLst>
          </p:cNvPr>
          <p:cNvSpPr/>
          <p:nvPr/>
        </p:nvSpPr>
        <p:spPr>
          <a:xfrm flipV="1">
            <a:off x="5339073" y="2529013"/>
            <a:ext cx="1624817" cy="579346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Google Shape;2324;p27">
            <a:extLst>
              <a:ext uri="{FF2B5EF4-FFF2-40B4-BE49-F238E27FC236}">
                <a16:creationId xmlns:a16="http://schemas.microsoft.com/office/drawing/2014/main" id="{DBE2C3C6-C120-43F0-8684-32DB07F491A8}"/>
              </a:ext>
            </a:extLst>
          </p:cNvPr>
          <p:cNvSpPr/>
          <p:nvPr/>
        </p:nvSpPr>
        <p:spPr>
          <a:xfrm>
            <a:off x="5353422" y="4719858"/>
            <a:ext cx="1723619" cy="561249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F2A365"/>
          </a:solidFill>
          <a:ln>
            <a:solidFill>
              <a:srgbClr val="F2A36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2327;p27">
            <a:extLst>
              <a:ext uri="{FF2B5EF4-FFF2-40B4-BE49-F238E27FC236}">
                <a16:creationId xmlns:a16="http://schemas.microsoft.com/office/drawing/2014/main" id="{96F7CCD0-8DE2-4A30-BB99-66429B3A58A6}"/>
              </a:ext>
            </a:extLst>
          </p:cNvPr>
          <p:cNvSpPr/>
          <p:nvPr/>
        </p:nvSpPr>
        <p:spPr>
          <a:xfrm>
            <a:off x="6962328" y="4767750"/>
            <a:ext cx="4619291" cy="928213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chemeClr val="bg1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Google Shape;2366;p27">
            <a:extLst>
              <a:ext uri="{FF2B5EF4-FFF2-40B4-BE49-F238E27FC236}">
                <a16:creationId xmlns:a16="http://schemas.microsoft.com/office/drawing/2014/main" id="{DD92E5F1-9E08-4F18-ACC0-2B993C50B3C3}"/>
              </a:ext>
            </a:extLst>
          </p:cNvPr>
          <p:cNvSpPr txBox="1"/>
          <p:nvPr/>
        </p:nvSpPr>
        <p:spPr>
          <a:xfrm>
            <a:off x="7213872" y="4877380"/>
            <a:ext cx="4344684" cy="74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data gathered by the sensor(s) equipped in the system should be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analysed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correctly to provide accurate weather information to the users</a:t>
            </a:r>
          </a:p>
        </p:txBody>
      </p:sp>
      <p:sp>
        <p:nvSpPr>
          <p:cNvPr id="45" name="Google Shape;2327;p27">
            <a:extLst>
              <a:ext uri="{FF2B5EF4-FFF2-40B4-BE49-F238E27FC236}">
                <a16:creationId xmlns:a16="http://schemas.microsoft.com/office/drawing/2014/main" id="{CB777B59-4B9A-4E2E-9CB8-4D9CE39ECCB9}"/>
              </a:ext>
            </a:extLst>
          </p:cNvPr>
          <p:cNvSpPr/>
          <p:nvPr/>
        </p:nvSpPr>
        <p:spPr>
          <a:xfrm>
            <a:off x="6939265" y="3521634"/>
            <a:ext cx="4619291" cy="928213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Google Shape;2366;p27">
            <a:extLst>
              <a:ext uri="{FF2B5EF4-FFF2-40B4-BE49-F238E27FC236}">
                <a16:creationId xmlns:a16="http://schemas.microsoft.com/office/drawing/2014/main" id="{9115793B-C815-47B5-986A-2AFC39742778}"/>
              </a:ext>
            </a:extLst>
          </p:cNvPr>
          <p:cNvSpPr txBox="1"/>
          <p:nvPr/>
        </p:nvSpPr>
        <p:spPr>
          <a:xfrm>
            <a:off x="7213873" y="3592876"/>
            <a:ext cx="4344683" cy="82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system should be affordable by everyone so that interested personnel can implement it at a local level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47" name="Google Shape;2326;p27">
            <a:extLst>
              <a:ext uri="{FF2B5EF4-FFF2-40B4-BE49-F238E27FC236}">
                <a16:creationId xmlns:a16="http://schemas.microsoft.com/office/drawing/2014/main" id="{54D8C635-21C6-4B92-B085-82E97FE52D8C}"/>
              </a:ext>
            </a:extLst>
          </p:cNvPr>
          <p:cNvSpPr/>
          <p:nvPr/>
        </p:nvSpPr>
        <p:spPr>
          <a:xfrm>
            <a:off x="6940827" y="2077148"/>
            <a:ext cx="4619291" cy="929583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Google Shape;2365;p27">
            <a:extLst>
              <a:ext uri="{FF2B5EF4-FFF2-40B4-BE49-F238E27FC236}">
                <a16:creationId xmlns:a16="http://schemas.microsoft.com/office/drawing/2014/main" id="{AD3C9067-72BD-42FE-990B-40A9BDF291FF}"/>
              </a:ext>
            </a:extLst>
          </p:cNvPr>
          <p:cNvSpPr txBox="1"/>
          <p:nvPr/>
        </p:nvSpPr>
        <p:spPr>
          <a:xfrm>
            <a:off x="7213872" y="2230883"/>
            <a:ext cx="4367747" cy="6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Easily deployable plug and play system that can be used by any individual with basic knowledge of electronics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4028856" y="1742186"/>
            <a:ext cx="4662640" cy="4508140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22" name="Google Shape;1622;p19"/>
          <p:cNvSpPr txBox="1"/>
          <p:nvPr/>
        </p:nvSpPr>
        <p:spPr>
          <a:xfrm>
            <a:off x="1075802" y="26691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Specifications</a:t>
            </a:r>
            <a:endParaRPr sz="3733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4527914" y="4688051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01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4183980" y="3202718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02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5198447" y="2031351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03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6760047" y="2031351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04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7802047" y="3202718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05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7458080" y="4688051"/>
            <a:ext cx="7452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80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06</a:t>
            </a:r>
            <a:endParaRPr sz="280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88D80D-B6CA-697A-4D92-18D9838F5CEB}"/>
              </a:ext>
            </a:extLst>
          </p:cNvPr>
          <p:cNvSpPr/>
          <p:nvPr/>
        </p:nvSpPr>
        <p:spPr>
          <a:xfrm>
            <a:off x="231504" y="1328048"/>
            <a:ext cx="3913053" cy="1416904"/>
          </a:xfrm>
          <a:prstGeom prst="roundRect">
            <a:avLst/>
          </a:prstGeom>
          <a:solidFill>
            <a:srgbClr val="F2A365"/>
          </a:solidFill>
          <a:ln>
            <a:solidFill>
              <a:srgbClr val="F2A3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Google Shape;1617;p19">
            <a:extLst>
              <a:ext uri="{FF2B5EF4-FFF2-40B4-BE49-F238E27FC236}">
                <a16:creationId xmlns:a16="http://schemas.microsoft.com/office/drawing/2014/main" id="{2239DD29-0637-47D5-7F91-09135611E415}"/>
              </a:ext>
            </a:extLst>
          </p:cNvPr>
          <p:cNvSpPr txBox="1"/>
          <p:nvPr/>
        </p:nvSpPr>
        <p:spPr>
          <a:xfrm>
            <a:off x="229711" y="1685890"/>
            <a:ext cx="3974357" cy="9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proposed system can gather data from a certain area and can transmit it omnidirectionally at a range of around 8-10 Km and is ideal to implement in remote areas.</a:t>
            </a:r>
          </a:p>
        </p:txBody>
      </p:sp>
      <p:sp>
        <p:nvSpPr>
          <p:cNvPr id="6" name="Google Shape;1618;p19">
            <a:extLst>
              <a:ext uri="{FF2B5EF4-FFF2-40B4-BE49-F238E27FC236}">
                <a16:creationId xmlns:a16="http://schemas.microsoft.com/office/drawing/2014/main" id="{3CEC1782-CE29-BBAD-4F6A-179566236E2B}"/>
              </a:ext>
            </a:extLst>
          </p:cNvPr>
          <p:cNvSpPr txBox="1"/>
          <p:nvPr/>
        </p:nvSpPr>
        <p:spPr>
          <a:xfrm>
            <a:off x="245252" y="1358053"/>
            <a:ext cx="3379169" cy="46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Large area coverage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F87521-DF87-A7CF-18CB-72959F66E9A3}"/>
              </a:ext>
            </a:extLst>
          </p:cNvPr>
          <p:cNvSpPr/>
          <p:nvPr/>
        </p:nvSpPr>
        <p:spPr>
          <a:xfrm>
            <a:off x="184816" y="3037439"/>
            <a:ext cx="3716301" cy="1256591"/>
          </a:xfrm>
          <a:prstGeom prst="roundRect">
            <a:avLst/>
          </a:prstGeom>
          <a:solidFill>
            <a:srgbClr val="30475E"/>
          </a:solidFill>
          <a:ln>
            <a:solidFill>
              <a:srgbClr val="304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Google Shape;1618;p19">
            <a:extLst>
              <a:ext uri="{FF2B5EF4-FFF2-40B4-BE49-F238E27FC236}">
                <a16:creationId xmlns:a16="http://schemas.microsoft.com/office/drawing/2014/main" id="{55D44960-B138-8744-677F-72DB4E5444C8}"/>
              </a:ext>
            </a:extLst>
          </p:cNvPr>
          <p:cNvSpPr txBox="1"/>
          <p:nvPr/>
        </p:nvSpPr>
        <p:spPr>
          <a:xfrm>
            <a:off x="219574" y="3091764"/>
            <a:ext cx="3681543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Complete solution for everyone</a:t>
            </a:r>
          </a:p>
        </p:txBody>
      </p:sp>
      <p:sp>
        <p:nvSpPr>
          <p:cNvPr id="9" name="Google Shape;1619;p19">
            <a:extLst>
              <a:ext uri="{FF2B5EF4-FFF2-40B4-BE49-F238E27FC236}">
                <a16:creationId xmlns:a16="http://schemas.microsoft.com/office/drawing/2014/main" id="{FE038BB7-5C15-D038-327E-FD6A6D4B9657}"/>
              </a:ext>
            </a:extLst>
          </p:cNvPr>
          <p:cNvSpPr txBox="1"/>
          <p:nvPr/>
        </p:nvSpPr>
        <p:spPr>
          <a:xfrm>
            <a:off x="223803" y="3414038"/>
            <a:ext cx="3575421" cy="78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system has several sensor(s) equipped in one package at a lower cost than that available in the market.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261DE6-7814-F6EF-D365-647640E351C8}"/>
              </a:ext>
            </a:extLst>
          </p:cNvPr>
          <p:cNvSpPr/>
          <p:nvPr/>
        </p:nvSpPr>
        <p:spPr>
          <a:xfrm>
            <a:off x="8694526" y="4642077"/>
            <a:ext cx="3149148" cy="1287727"/>
          </a:xfrm>
          <a:prstGeom prst="roundRect">
            <a:avLst/>
          </a:prstGeom>
          <a:solidFill>
            <a:srgbClr val="30475E"/>
          </a:solidFill>
          <a:ln>
            <a:solidFill>
              <a:srgbClr val="304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oogle Shape;1627;p19">
            <a:extLst>
              <a:ext uri="{FF2B5EF4-FFF2-40B4-BE49-F238E27FC236}">
                <a16:creationId xmlns:a16="http://schemas.microsoft.com/office/drawing/2014/main" id="{9DF9B6D6-0A2C-C9C7-EE6F-25D6A907518B}"/>
              </a:ext>
            </a:extLst>
          </p:cNvPr>
          <p:cNvSpPr txBox="1"/>
          <p:nvPr/>
        </p:nvSpPr>
        <p:spPr>
          <a:xfrm>
            <a:off x="8707823" y="4695182"/>
            <a:ext cx="3015365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Low cost</a:t>
            </a:r>
          </a:p>
        </p:txBody>
      </p:sp>
      <p:sp>
        <p:nvSpPr>
          <p:cNvPr id="12" name="Google Shape;1628;p19">
            <a:extLst>
              <a:ext uri="{FF2B5EF4-FFF2-40B4-BE49-F238E27FC236}">
                <a16:creationId xmlns:a16="http://schemas.microsoft.com/office/drawing/2014/main" id="{8A7188B0-E242-4E02-9893-8D680C2CA53D}"/>
              </a:ext>
            </a:extLst>
          </p:cNvPr>
          <p:cNvSpPr txBox="1"/>
          <p:nvPr/>
        </p:nvSpPr>
        <p:spPr>
          <a:xfrm>
            <a:off x="8691496" y="5012579"/>
            <a:ext cx="3121732" cy="85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low-cost and easily affordable at the cost of a single sensor available in the market.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2838D1-9108-29C1-AAAD-883502C51663}"/>
              </a:ext>
            </a:extLst>
          </p:cNvPr>
          <p:cNvSpPr/>
          <p:nvPr/>
        </p:nvSpPr>
        <p:spPr>
          <a:xfrm>
            <a:off x="378772" y="4619400"/>
            <a:ext cx="3667474" cy="1549968"/>
          </a:xfrm>
          <a:prstGeom prst="roundRect">
            <a:avLst/>
          </a:prstGeom>
          <a:solidFill>
            <a:srgbClr val="C4C4C4"/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Google Shape;1620;p19">
            <a:extLst>
              <a:ext uri="{FF2B5EF4-FFF2-40B4-BE49-F238E27FC236}">
                <a16:creationId xmlns:a16="http://schemas.microsoft.com/office/drawing/2014/main" id="{0BF693EA-3BF9-2259-1400-EA7B811959E3}"/>
              </a:ext>
            </a:extLst>
          </p:cNvPr>
          <p:cNvSpPr txBox="1"/>
          <p:nvPr/>
        </p:nvSpPr>
        <p:spPr>
          <a:xfrm>
            <a:off x="394970" y="4803072"/>
            <a:ext cx="3421274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Accurate measurement technique</a:t>
            </a:r>
            <a:endParaRPr lang="en-IN" sz="20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5" name="Google Shape;1621;p19">
            <a:extLst>
              <a:ext uri="{FF2B5EF4-FFF2-40B4-BE49-F238E27FC236}">
                <a16:creationId xmlns:a16="http://schemas.microsoft.com/office/drawing/2014/main" id="{E1D8A53D-0B6D-B048-B1B0-77B960D2DC72}"/>
              </a:ext>
            </a:extLst>
          </p:cNvPr>
          <p:cNvSpPr txBox="1"/>
          <p:nvPr/>
        </p:nvSpPr>
        <p:spPr>
          <a:xfrm>
            <a:off x="392237" y="5250701"/>
            <a:ext cx="3483194" cy="86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system uses accurate sensors to measure environment parameters and provide accurate data.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8A414C-6CC0-B03F-FBA4-CB0C8A819F17}"/>
              </a:ext>
            </a:extLst>
          </p:cNvPr>
          <p:cNvSpPr/>
          <p:nvPr/>
        </p:nvSpPr>
        <p:spPr>
          <a:xfrm>
            <a:off x="8823951" y="3037440"/>
            <a:ext cx="3141947" cy="1373288"/>
          </a:xfrm>
          <a:prstGeom prst="roundRect">
            <a:avLst/>
          </a:prstGeom>
          <a:solidFill>
            <a:srgbClr val="C4C4C4"/>
          </a:solidFill>
          <a:ln>
            <a:solidFill>
              <a:srgbClr val="C4C4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Google Shape;1625;p19">
            <a:extLst>
              <a:ext uri="{FF2B5EF4-FFF2-40B4-BE49-F238E27FC236}">
                <a16:creationId xmlns:a16="http://schemas.microsoft.com/office/drawing/2014/main" id="{0912EC02-3F72-3A59-2078-D4559A0790E3}"/>
              </a:ext>
            </a:extLst>
          </p:cNvPr>
          <p:cNvSpPr txBox="1"/>
          <p:nvPr/>
        </p:nvSpPr>
        <p:spPr>
          <a:xfrm>
            <a:off x="8823951" y="3172689"/>
            <a:ext cx="3051007" cy="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Green Energy Powered</a:t>
            </a:r>
          </a:p>
        </p:txBody>
      </p:sp>
      <p:sp>
        <p:nvSpPr>
          <p:cNvPr id="18" name="Google Shape;1626;p19">
            <a:extLst>
              <a:ext uri="{FF2B5EF4-FFF2-40B4-BE49-F238E27FC236}">
                <a16:creationId xmlns:a16="http://schemas.microsoft.com/office/drawing/2014/main" id="{4146DB9F-7938-5721-E22F-A218071DC320}"/>
              </a:ext>
            </a:extLst>
          </p:cNvPr>
          <p:cNvSpPr txBox="1"/>
          <p:nvPr/>
        </p:nvSpPr>
        <p:spPr>
          <a:xfrm>
            <a:off x="8832282" y="3510064"/>
            <a:ext cx="3125283" cy="94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whole system is interfaced with Solar Panels to promote Green Energy and to  reduce carbon emissions.</a:t>
            </a:r>
            <a:endParaRPr lang="en-US" sz="14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24B1B3-599F-31ED-18C3-72423130499C}"/>
              </a:ext>
            </a:extLst>
          </p:cNvPr>
          <p:cNvSpPr/>
          <p:nvPr/>
        </p:nvSpPr>
        <p:spPr>
          <a:xfrm>
            <a:off x="8721942" y="1328048"/>
            <a:ext cx="3121732" cy="147411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Google Shape;1623;p19">
            <a:extLst>
              <a:ext uri="{FF2B5EF4-FFF2-40B4-BE49-F238E27FC236}">
                <a16:creationId xmlns:a16="http://schemas.microsoft.com/office/drawing/2014/main" id="{FE50444C-9147-4DC8-60B6-CEA12086FE21}"/>
              </a:ext>
            </a:extLst>
          </p:cNvPr>
          <p:cNvSpPr txBox="1"/>
          <p:nvPr/>
        </p:nvSpPr>
        <p:spPr>
          <a:xfrm>
            <a:off x="8735239" y="1445040"/>
            <a:ext cx="2829900" cy="424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Easy to monitor</a:t>
            </a:r>
            <a:endParaRPr lang="en-IN" sz="2000" b="1" dirty="0">
              <a:solidFill>
                <a:schemeClr val="bg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21" name="Google Shape;1624;p19">
            <a:extLst>
              <a:ext uri="{FF2B5EF4-FFF2-40B4-BE49-F238E27FC236}">
                <a16:creationId xmlns:a16="http://schemas.microsoft.com/office/drawing/2014/main" id="{C32F90F6-CF07-45CF-0706-50E31D429F02}"/>
              </a:ext>
            </a:extLst>
          </p:cNvPr>
          <p:cNvSpPr txBox="1"/>
          <p:nvPr/>
        </p:nvSpPr>
        <p:spPr>
          <a:xfrm>
            <a:off x="8720772" y="1755884"/>
            <a:ext cx="3114531" cy="104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Data collected and 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analysed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 by the system can be visualized very easily using a user-friendly dashboard of our application.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647337" y="3156815"/>
            <a:ext cx="5909659" cy="101664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2" name="Google Shape;1692;p21"/>
          <p:cNvSpPr/>
          <p:nvPr/>
        </p:nvSpPr>
        <p:spPr>
          <a:xfrm>
            <a:off x="6443185" y="3056607"/>
            <a:ext cx="356275" cy="300716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3" name="Google Shape;1693;p21"/>
          <p:cNvSpPr/>
          <p:nvPr/>
        </p:nvSpPr>
        <p:spPr>
          <a:xfrm>
            <a:off x="660895" y="917007"/>
            <a:ext cx="5896101" cy="1775768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4" name="Google Shape;1694;p21"/>
          <p:cNvSpPr/>
          <p:nvPr/>
        </p:nvSpPr>
        <p:spPr>
          <a:xfrm>
            <a:off x="6443185" y="812251"/>
            <a:ext cx="356275" cy="300716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9" name="Google Shape;1699;p21"/>
          <p:cNvSpPr/>
          <p:nvPr/>
        </p:nvSpPr>
        <p:spPr>
          <a:xfrm>
            <a:off x="660895" y="3686437"/>
            <a:ext cx="5896101" cy="1775768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0" name="Google Shape;1700;p21"/>
          <p:cNvSpPr/>
          <p:nvPr/>
        </p:nvSpPr>
        <p:spPr>
          <a:xfrm>
            <a:off x="6443185" y="5261700"/>
            <a:ext cx="356275" cy="300716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1" name="Google Shape;1701;p21"/>
          <p:cNvSpPr/>
          <p:nvPr/>
        </p:nvSpPr>
        <p:spPr>
          <a:xfrm>
            <a:off x="1316965" y="1617964"/>
            <a:ext cx="3107240" cy="3107197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TARGETED USERS</a:t>
            </a:r>
            <a:endParaRPr sz="36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6918616" y="4744267"/>
            <a:ext cx="4629520" cy="14523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3" name="Google Shape;1703;p21"/>
          <p:cNvSpPr/>
          <p:nvPr/>
        </p:nvSpPr>
        <p:spPr>
          <a:xfrm>
            <a:off x="6918617" y="4744267"/>
            <a:ext cx="574359" cy="145234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solidFill>
                  <a:srgbClr val="FFFFFF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3</a:t>
            </a:r>
            <a:endParaRPr sz="4000">
              <a:solidFill>
                <a:srgbClr val="FFFFFF"/>
              </a:solidFill>
              <a:latin typeface="Times New Roman" panose="02020603050405020304" pitchFamily="18" charset="0"/>
              <a:ea typeface="Fira Sans SemiBold"/>
              <a:cs typeface="Times New Roman" panose="02020603050405020304" pitchFamily="18" charset="0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6918616" y="247255"/>
            <a:ext cx="4629520" cy="145234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5" name="Google Shape;1705;p21"/>
          <p:cNvSpPr/>
          <p:nvPr/>
        </p:nvSpPr>
        <p:spPr>
          <a:xfrm>
            <a:off x="6918617" y="273134"/>
            <a:ext cx="574359" cy="145234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>
                <a:solidFill>
                  <a:srgbClr val="FFFFFF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1</a:t>
            </a:r>
            <a:endParaRPr sz="4000">
              <a:solidFill>
                <a:srgbClr val="FFFFFF"/>
              </a:solidFill>
              <a:latin typeface="Times New Roman" panose="02020603050405020304" pitchFamily="18" charset="0"/>
              <a:ea typeface="Fira Sans SemiBold"/>
              <a:cs typeface="Times New Roman" panose="02020603050405020304" pitchFamily="18" charset="0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6918616" y="2509405"/>
            <a:ext cx="4629520" cy="1542641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7" name="Google Shape;1707;p21"/>
          <p:cNvSpPr/>
          <p:nvPr/>
        </p:nvSpPr>
        <p:spPr>
          <a:xfrm>
            <a:off x="6918617" y="2509406"/>
            <a:ext cx="574359" cy="1542640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dirty="0"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2</a:t>
            </a:r>
            <a:endParaRPr sz="4000" dirty="0">
              <a:latin typeface="Times New Roman" panose="02020603050405020304" pitchFamily="18" charset="0"/>
              <a:ea typeface="Fira Sans SemiBold"/>
              <a:cs typeface="Times New Roman" panose="02020603050405020304" pitchFamily="18" charset="0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7489504" y="356107"/>
            <a:ext cx="3832920" cy="39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Farmers and Agriculturists</a:t>
            </a:r>
          </a:p>
        </p:txBody>
      </p:sp>
      <p:sp>
        <p:nvSpPr>
          <p:cNvPr id="1713" name="Google Shape;1713;p21"/>
          <p:cNvSpPr txBox="1"/>
          <p:nvPr/>
        </p:nvSpPr>
        <p:spPr>
          <a:xfrm>
            <a:off x="7489503" y="795235"/>
            <a:ext cx="3922438" cy="783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Weather information is crucial for farmers and agriculturists to make decisions related to planting, irrigation, harvesting, and pest management.</a:t>
            </a:r>
            <a:endParaRPr lang="en-US" sz="1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7492963" y="2519965"/>
            <a:ext cx="3747556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Construction Industry</a:t>
            </a:r>
          </a:p>
        </p:txBody>
      </p:sp>
      <p:sp>
        <p:nvSpPr>
          <p:cNvPr id="1715" name="Google Shape;1715;p21"/>
          <p:cNvSpPr txBox="1"/>
          <p:nvPr/>
        </p:nvSpPr>
        <p:spPr>
          <a:xfrm>
            <a:off x="7499893" y="2993565"/>
            <a:ext cx="3929368" cy="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Construction projects are often weather-dependent, and contractors rely on weather forecasts to schedule work, manage resources, and mitigate risks associated with adverse weather conditions.</a:t>
            </a:r>
            <a:endParaRPr lang="en-US" sz="1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7499893" y="4788100"/>
            <a:ext cx="3284647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Emergency Services</a:t>
            </a:r>
          </a:p>
        </p:txBody>
      </p:sp>
      <p:sp>
        <p:nvSpPr>
          <p:cNvPr id="1717" name="Google Shape;1717;p21"/>
          <p:cNvSpPr txBox="1"/>
          <p:nvPr/>
        </p:nvSpPr>
        <p:spPr>
          <a:xfrm>
            <a:off x="7492964" y="5304842"/>
            <a:ext cx="3929367" cy="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Emergency responders, such as firefighters, police, and medical personnel, use weather forecasts to prepare for and respond to natural disasters and weather-related emergencies.</a:t>
            </a:r>
            <a:endParaRPr lang="en-US" sz="1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" name="Google Shape;1691;p21">
            <a:extLst>
              <a:ext uri="{FF2B5EF4-FFF2-40B4-BE49-F238E27FC236}">
                <a16:creationId xmlns:a16="http://schemas.microsoft.com/office/drawing/2014/main" id="{073E41A1-387E-2A28-B6FC-6CA93BF9C0D3}"/>
              </a:ext>
            </a:extLst>
          </p:cNvPr>
          <p:cNvSpPr/>
          <p:nvPr/>
        </p:nvSpPr>
        <p:spPr>
          <a:xfrm rot="5400000">
            <a:off x="2701686" y="4859209"/>
            <a:ext cx="288057" cy="49741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30475E"/>
          </a:solidFill>
          <a:ln>
            <a:solidFill>
              <a:srgbClr val="30475E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1692;p21">
            <a:extLst>
              <a:ext uri="{FF2B5EF4-FFF2-40B4-BE49-F238E27FC236}">
                <a16:creationId xmlns:a16="http://schemas.microsoft.com/office/drawing/2014/main" id="{712008FC-2B29-0E68-3DC8-57D206B1C657}"/>
              </a:ext>
            </a:extLst>
          </p:cNvPr>
          <p:cNvSpPr/>
          <p:nvPr/>
        </p:nvSpPr>
        <p:spPr>
          <a:xfrm rot="5400000">
            <a:off x="2667576" y="4938786"/>
            <a:ext cx="356275" cy="300716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30475E"/>
          </a:solidFill>
          <a:ln>
            <a:solidFill>
              <a:srgbClr val="30475E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06;p21">
            <a:extLst>
              <a:ext uri="{FF2B5EF4-FFF2-40B4-BE49-F238E27FC236}">
                <a16:creationId xmlns:a16="http://schemas.microsoft.com/office/drawing/2014/main" id="{6D6AE96D-A0B5-9155-E1DF-8AE38FE1C4A8}"/>
              </a:ext>
            </a:extLst>
          </p:cNvPr>
          <p:cNvSpPr/>
          <p:nvPr/>
        </p:nvSpPr>
        <p:spPr>
          <a:xfrm>
            <a:off x="624962" y="5371477"/>
            <a:ext cx="4629520" cy="1249148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715;p21">
            <a:extLst>
              <a:ext uri="{FF2B5EF4-FFF2-40B4-BE49-F238E27FC236}">
                <a16:creationId xmlns:a16="http://schemas.microsoft.com/office/drawing/2014/main" id="{E93653E6-DC03-6610-7BDF-9531A54DB2C4}"/>
              </a:ext>
            </a:extLst>
          </p:cNvPr>
          <p:cNvSpPr txBox="1"/>
          <p:nvPr/>
        </p:nvSpPr>
        <p:spPr>
          <a:xfrm>
            <a:off x="1199316" y="5597865"/>
            <a:ext cx="3929368" cy="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Chemical Factory, Pharmaceutical Factory, Drugs Manufacturing Company, Oil &amp; Natural Gas Extraction &amp; Manufacturing Unit, Coal Fines, and Semiconductor &amp; Chip Manufacturing Company. </a:t>
            </a:r>
          </a:p>
        </p:txBody>
      </p:sp>
      <p:sp>
        <p:nvSpPr>
          <p:cNvPr id="8" name="Google Shape;1706;p21">
            <a:extLst>
              <a:ext uri="{FF2B5EF4-FFF2-40B4-BE49-F238E27FC236}">
                <a16:creationId xmlns:a16="http://schemas.microsoft.com/office/drawing/2014/main" id="{7AF8C57B-4532-1406-D456-CCEFA8EE4CC4}"/>
              </a:ext>
            </a:extLst>
          </p:cNvPr>
          <p:cNvSpPr/>
          <p:nvPr/>
        </p:nvSpPr>
        <p:spPr>
          <a:xfrm>
            <a:off x="624962" y="5350196"/>
            <a:ext cx="4629520" cy="1158291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715;p21">
            <a:extLst>
              <a:ext uri="{FF2B5EF4-FFF2-40B4-BE49-F238E27FC236}">
                <a16:creationId xmlns:a16="http://schemas.microsoft.com/office/drawing/2014/main" id="{F3B5727D-C352-6D52-1241-368B269406BE}"/>
              </a:ext>
            </a:extLst>
          </p:cNvPr>
          <p:cNvSpPr txBox="1"/>
          <p:nvPr/>
        </p:nvSpPr>
        <p:spPr>
          <a:xfrm>
            <a:off x="1199316" y="5615118"/>
            <a:ext cx="3929368" cy="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Chemical Factory, Pharmaceutical Factory, Drugs Manufacturing Company, Oil &amp; Natural Gas Extraction &amp; Manufacturing Unit, Coal Fines, and Semiconductor &amp; Chip Manufacturing Company. </a:t>
            </a:r>
          </a:p>
        </p:txBody>
      </p:sp>
      <p:sp>
        <p:nvSpPr>
          <p:cNvPr id="11" name="Google Shape;1692;p21">
            <a:extLst>
              <a:ext uri="{FF2B5EF4-FFF2-40B4-BE49-F238E27FC236}">
                <a16:creationId xmlns:a16="http://schemas.microsoft.com/office/drawing/2014/main" id="{09738A07-4C0F-307B-FBF5-61D83346D7BC}"/>
              </a:ext>
            </a:extLst>
          </p:cNvPr>
          <p:cNvSpPr/>
          <p:nvPr/>
        </p:nvSpPr>
        <p:spPr>
          <a:xfrm rot="5400000">
            <a:off x="2667576" y="4938787"/>
            <a:ext cx="356275" cy="300716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30475E"/>
          </a:solidFill>
          <a:ln>
            <a:solidFill>
              <a:srgbClr val="30475E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706;p21">
            <a:extLst>
              <a:ext uri="{FF2B5EF4-FFF2-40B4-BE49-F238E27FC236}">
                <a16:creationId xmlns:a16="http://schemas.microsoft.com/office/drawing/2014/main" id="{EF195B63-7294-3E5B-9D79-D5ACA6DD5EAA}"/>
              </a:ext>
            </a:extLst>
          </p:cNvPr>
          <p:cNvSpPr/>
          <p:nvPr/>
        </p:nvSpPr>
        <p:spPr>
          <a:xfrm>
            <a:off x="624962" y="5378414"/>
            <a:ext cx="4629520" cy="1273398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714;p21">
            <a:extLst>
              <a:ext uri="{FF2B5EF4-FFF2-40B4-BE49-F238E27FC236}">
                <a16:creationId xmlns:a16="http://schemas.microsoft.com/office/drawing/2014/main" id="{BFFE38CA-DF39-DB2D-ED3C-7DC75B5EC7D2}"/>
              </a:ext>
            </a:extLst>
          </p:cNvPr>
          <p:cNvSpPr txBox="1"/>
          <p:nvPr/>
        </p:nvSpPr>
        <p:spPr>
          <a:xfrm>
            <a:off x="1158840" y="5352437"/>
            <a:ext cx="4198154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Tourism Industry</a:t>
            </a:r>
          </a:p>
        </p:txBody>
      </p:sp>
      <p:sp>
        <p:nvSpPr>
          <p:cNvPr id="14" name="Google Shape;1715;p21">
            <a:extLst>
              <a:ext uri="{FF2B5EF4-FFF2-40B4-BE49-F238E27FC236}">
                <a16:creationId xmlns:a16="http://schemas.microsoft.com/office/drawing/2014/main" id="{7AE80F4F-971B-1FE0-9DBD-C77224E388D4}"/>
              </a:ext>
            </a:extLst>
          </p:cNvPr>
          <p:cNvSpPr txBox="1"/>
          <p:nvPr/>
        </p:nvSpPr>
        <p:spPr>
          <a:xfrm>
            <a:off x="1192399" y="5735555"/>
            <a:ext cx="3929368" cy="957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just"/>
            <a:r>
              <a:rPr lang="en-GB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Tour operators, hoteliers, and travel agencies utilize weather forecasts to plan tourist activities, promote destinations, and ensure the safety and satisfaction of travellers.</a:t>
            </a:r>
            <a:endParaRPr lang="en-US" sz="1400" dirty="0"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15" name="Google Shape;1707;p21">
            <a:extLst>
              <a:ext uri="{FF2B5EF4-FFF2-40B4-BE49-F238E27FC236}">
                <a16:creationId xmlns:a16="http://schemas.microsoft.com/office/drawing/2014/main" id="{1CC7B69E-0645-48F4-6F74-05E8C1C437B6}"/>
              </a:ext>
            </a:extLst>
          </p:cNvPr>
          <p:cNvSpPr/>
          <p:nvPr/>
        </p:nvSpPr>
        <p:spPr>
          <a:xfrm>
            <a:off x="629323" y="5365151"/>
            <a:ext cx="574359" cy="1286661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dirty="0">
                <a:solidFill>
                  <a:srgbClr val="FFFFFF"/>
                </a:solidFill>
                <a:latin typeface="Times New Roman" panose="02020603050405020304" pitchFamily="18" charset="0"/>
                <a:ea typeface="Fira Sans SemiBold"/>
                <a:cs typeface="Times New Roman" panose="02020603050405020304" pitchFamily="18" charset="0"/>
                <a:sym typeface="Fira Sans SemiBold"/>
              </a:rPr>
              <a:t>4</a:t>
            </a:r>
            <a:endParaRPr sz="4000" dirty="0">
              <a:solidFill>
                <a:srgbClr val="FFFFFF"/>
              </a:solidFill>
              <a:latin typeface="Times New Roman" panose="02020603050405020304" pitchFamily="18" charset="0"/>
              <a:ea typeface="Fira Sans SemiBold"/>
              <a:cs typeface="Times New Roman" panose="02020603050405020304" pitchFamily="18" charset="0"/>
              <a:sym typeface="Fira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3424458" y="2233166"/>
            <a:ext cx="5133229" cy="2987246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3017096" y="464391"/>
            <a:ext cx="6591358" cy="6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Distinctive Characteristic (USP)</a:t>
            </a:r>
          </a:p>
        </p:txBody>
      </p:sp>
      <p:sp>
        <p:nvSpPr>
          <p:cNvPr id="2" name="Google Shape;1706;p21">
            <a:extLst>
              <a:ext uri="{FF2B5EF4-FFF2-40B4-BE49-F238E27FC236}">
                <a16:creationId xmlns:a16="http://schemas.microsoft.com/office/drawing/2014/main" id="{D2CE71AD-0CE8-09F7-2901-7BE625A96F36}"/>
              </a:ext>
            </a:extLst>
          </p:cNvPr>
          <p:cNvSpPr/>
          <p:nvPr/>
        </p:nvSpPr>
        <p:spPr>
          <a:xfrm>
            <a:off x="243941" y="1598521"/>
            <a:ext cx="3109595" cy="1339823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117;p23">
            <a:extLst>
              <a:ext uri="{FF2B5EF4-FFF2-40B4-BE49-F238E27FC236}">
                <a16:creationId xmlns:a16="http://schemas.microsoft.com/office/drawing/2014/main" id="{B9CE9943-1972-5036-28C5-19A457C8F004}"/>
              </a:ext>
            </a:extLst>
          </p:cNvPr>
          <p:cNvSpPr txBox="1"/>
          <p:nvPr/>
        </p:nvSpPr>
        <p:spPr>
          <a:xfrm>
            <a:off x="246268" y="1636775"/>
            <a:ext cx="3149342" cy="374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Low-Cost</a:t>
            </a:r>
          </a:p>
        </p:txBody>
      </p:sp>
      <p:sp>
        <p:nvSpPr>
          <p:cNvPr id="4" name="Google Shape;2118;p23">
            <a:extLst>
              <a:ext uri="{FF2B5EF4-FFF2-40B4-BE49-F238E27FC236}">
                <a16:creationId xmlns:a16="http://schemas.microsoft.com/office/drawing/2014/main" id="{6AB9AF44-F582-2C67-ADF3-FDE4DB3DB1FD}"/>
              </a:ext>
            </a:extLst>
          </p:cNvPr>
          <p:cNvSpPr txBox="1"/>
          <p:nvPr/>
        </p:nvSpPr>
        <p:spPr>
          <a:xfrm>
            <a:off x="388108" y="2052168"/>
            <a:ext cx="2755224" cy="87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total system is designed to be low-cost and affordable by everyone.</a:t>
            </a:r>
          </a:p>
        </p:txBody>
      </p:sp>
      <p:sp>
        <p:nvSpPr>
          <p:cNvPr id="5" name="Google Shape;1706;p21">
            <a:extLst>
              <a:ext uri="{FF2B5EF4-FFF2-40B4-BE49-F238E27FC236}">
                <a16:creationId xmlns:a16="http://schemas.microsoft.com/office/drawing/2014/main" id="{4BC5988F-EBCA-8B82-94C0-2D9A1EC15FC7}"/>
              </a:ext>
            </a:extLst>
          </p:cNvPr>
          <p:cNvSpPr/>
          <p:nvPr/>
        </p:nvSpPr>
        <p:spPr>
          <a:xfrm>
            <a:off x="460368" y="3323709"/>
            <a:ext cx="2860234" cy="133982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Google Shape;2119;p23">
            <a:extLst>
              <a:ext uri="{FF2B5EF4-FFF2-40B4-BE49-F238E27FC236}">
                <a16:creationId xmlns:a16="http://schemas.microsoft.com/office/drawing/2014/main" id="{00410B67-70A2-EB5F-0110-4548CAE0C898}"/>
              </a:ext>
            </a:extLst>
          </p:cNvPr>
          <p:cNvSpPr txBox="1"/>
          <p:nvPr/>
        </p:nvSpPr>
        <p:spPr>
          <a:xfrm>
            <a:off x="376832" y="3363370"/>
            <a:ext cx="2981293" cy="4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Green Energy</a:t>
            </a:r>
            <a:endParaRPr sz="2400" b="1" dirty="0">
              <a:solidFill>
                <a:schemeClr val="bg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7" name="Google Shape;2120;p23">
            <a:extLst>
              <a:ext uri="{FF2B5EF4-FFF2-40B4-BE49-F238E27FC236}">
                <a16:creationId xmlns:a16="http://schemas.microsoft.com/office/drawing/2014/main" id="{592CE3C2-7201-0E4B-2D3A-9BCA65604D15}"/>
              </a:ext>
            </a:extLst>
          </p:cNvPr>
          <p:cNvSpPr txBox="1"/>
          <p:nvPr/>
        </p:nvSpPr>
        <p:spPr>
          <a:xfrm>
            <a:off x="522682" y="3765392"/>
            <a:ext cx="2684867" cy="89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system is powered using solar panels to reduce carbon emissions</a:t>
            </a:r>
          </a:p>
        </p:txBody>
      </p:sp>
      <p:sp>
        <p:nvSpPr>
          <p:cNvPr id="8" name="Google Shape;1706;p21">
            <a:extLst>
              <a:ext uri="{FF2B5EF4-FFF2-40B4-BE49-F238E27FC236}">
                <a16:creationId xmlns:a16="http://schemas.microsoft.com/office/drawing/2014/main" id="{AF9843CE-DB4C-0334-BD13-0A3ADEADF5BC}"/>
              </a:ext>
            </a:extLst>
          </p:cNvPr>
          <p:cNvSpPr/>
          <p:nvPr/>
        </p:nvSpPr>
        <p:spPr>
          <a:xfrm>
            <a:off x="1198696" y="4976162"/>
            <a:ext cx="3271311" cy="1230099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2121;p23">
            <a:extLst>
              <a:ext uri="{FF2B5EF4-FFF2-40B4-BE49-F238E27FC236}">
                <a16:creationId xmlns:a16="http://schemas.microsoft.com/office/drawing/2014/main" id="{DBBC5366-23A2-425F-6F7B-956FB70C6107}"/>
              </a:ext>
            </a:extLst>
          </p:cNvPr>
          <p:cNvSpPr txBox="1"/>
          <p:nvPr/>
        </p:nvSpPr>
        <p:spPr>
          <a:xfrm>
            <a:off x="1380565" y="5012530"/>
            <a:ext cx="2875379" cy="48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Data Security</a:t>
            </a:r>
          </a:p>
        </p:txBody>
      </p:sp>
      <p:sp>
        <p:nvSpPr>
          <p:cNvPr id="10" name="Google Shape;2122;p23">
            <a:extLst>
              <a:ext uri="{FF2B5EF4-FFF2-40B4-BE49-F238E27FC236}">
                <a16:creationId xmlns:a16="http://schemas.microsoft.com/office/drawing/2014/main" id="{D3E035A1-2B1B-8204-F62B-2C3B0AAA4896}"/>
              </a:ext>
            </a:extLst>
          </p:cNvPr>
          <p:cNvSpPr txBox="1"/>
          <p:nvPr/>
        </p:nvSpPr>
        <p:spPr>
          <a:xfrm>
            <a:off x="1451105" y="5402425"/>
            <a:ext cx="2766492" cy="717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collected from the system is stored in a secured online server </a:t>
            </a:r>
          </a:p>
        </p:txBody>
      </p:sp>
      <p:sp>
        <p:nvSpPr>
          <p:cNvPr id="11" name="Google Shape;1706;p21">
            <a:extLst>
              <a:ext uri="{FF2B5EF4-FFF2-40B4-BE49-F238E27FC236}">
                <a16:creationId xmlns:a16="http://schemas.microsoft.com/office/drawing/2014/main" id="{0E081DC8-303A-742D-23A9-3D77FD4C62D0}"/>
              </a:ext>
            </a:extLst>
          </p:cNvPr>
          <p:cNvSpPr/>
          <p:nvPr/>
        </p:nvSpPr>
        <p:spPr>
          <a:xfrm>
            <a:off x="7820367" y="4933525"/>
            <a:ext cx="3710941" cy="1272736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C4C4C4"/>
          </a:solidFill>
          <a:ln>
            <a:solidFill>
              <a:srgbClr val="C4C4C4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2123;p23">
            <a:extLst>
              <a:ext uri="{FF2B5EF4-FFF2-40B4-BE49-F238E27FC236}">
                <a16:creationId xmlns:a16="http://schemas.microsoft.com/office/drawing/2014/main" id="{69DEB57F-CE24-FCF1-3D16-D97B54E9A3B8}"/>
              </a:ext>
            </a:extLst>
          </p:cNvPr>
          <p:cNvSpPr txBox="1"/>
          <p:nvPr/>
        </p:nvSpPr>
        <p:spPr>
          <a:xfrm>
            <a:off x="7757603" y="4940968"/>
            <a:ext cx="3858112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 err="1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Scalibility</a:t>
            </a:r>
            <a:endParaRPr lang="en-IN" sz="24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3" name="Google Shape;2124;p23">
            <a:extLst>
              <a:ext uri="{FF2B5EF4-FFF2-40B4-BE49-F238E27FC236}">
                <a16:creationId xmlns:a16="http://schemas.microsoft.com/office/drawing/2014/main" id="{21B2A9FD-B163-868D-5347-297F88C28537}"/>
              </a:ext>
            </a:extLst>
          </p:cNvPr>
          <p:cNvSpPr txBox="1"/>
          <p:nvPr/>
        </p:nvSpPr>
        <p:spPr>
          <a:xfrm>
            <a:off x="8223603" y="5402425"/>
            <a:ext cx="2769701" cy="7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system has a scope in the market and can be developed as a small or a large scale</a:t>
            </a:r>
          </a:p>
        </p:txBody>
      </p:sp>
      <p:sp>
        <p:nvSpPr>
          <p:cNvPr id="14" name="Google Shape;1706;p21">
            <a:extLst>
              <a:ext uri="{FF2B5EF4-FFF2-40B4-BE49-F238E27FC236}">
                <a16:creationId xmlns:a16="http://schemas.microsoft.com/office/drawing/2014/main" id="{B388C8E9-96FF-890C-9BC8-EACF4253FB9B}"/>
              </a:ext>
            </a:extLst>
          </p:cNvPr>
          <p:cNvSpPr/>
          <p:nvPr/>
        </p:nvSpPr>
        <p:spPr>
          <a:xfrm>
            <a:off x="8253369" y="3270930"/>
            <a:ext cx="3478264" cy="1392602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2125;p23">
            <a:extLst>
              <a:ext uri="{FF2B5EF4-FFF2-40B4-BE49-F238E27FC236}">
                <a16:creationId xmlns:a16="http://schemas.microsoft.com/office/drawing/2014/main" id="{41A8C7FA-6D93-3EA3-F197-0EAF95A0197A}"/>
              </a:ext>
            </a:extLst>
          </p:cNvPr>
          <p:cNvSpPr txBox="1"/>
          <p:nvPr/>
        </p:nvSpPr>
        <p:spPr>
          <a:xfrm>
            <a:off x="8232020" y="3259027"/>
            <a:ext cx="3540231" cy="55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Complete Package</a:t>
            </a:r>
            <a:endParaRPr sz="2400" b="1" dirty="0">
              <a:solidFill>
                <a:schemeClr val="bg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16" name="Google Shape;2126;p23">
            <a:extLst>
              <a:ext uri="{FF2B5EF4-FFF2-40B4-BE49-F238E27FC236}">
                <a16:creationId xmlns:a16="http://schemas.microsoft.com/office/drawing/2014/main" id="{3EC6E5D0-1D16-1CFB-30C0-64EC3B905369}"/>
              </a:ext>
            </a:extLst>
          </p:cNvPr>
          <p:cNvSpPr txBox="1"/>
          <p:nvPr/>
        </p:nvSpPr>
        <p:spPr>
          <a:xfrm>
            <a:off x="8454778" y="3792163"/>
            <a:ext cx="3094713" cy="85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comprises of many environmental sensors equipped in a complete package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  <p:sp>
        <p:nvSpPr>
          <p:cNvPr id="292" name="Google Shape;1706;p21">
            <a:extLst>
              <a:ext uri="{FF2B5EF4-FFF2-40B4-BE49-F238E27FC236}">
                <a16:creationId xmlns:a16="http://schemas.microsoft.com/office/drawing/2014/main" id="{E3842304-5BD2-469C-8301-12E137648E6A}"/>
              </a:ext>
            </a:extLst>
          </p:cNvPr>
          <p:cNvSpPr/>
          <p:nvPr/>
        </p:nvSpPr>
        <p:spPr>
          <a:xfrm>
            <a:off x="8610799" y="1694654"/>
            <a:ext cx="3094713" cy="1021913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30475E"/>
          </a:solidFill>
          <a:ln>
            <a:solidFill>
              <a:srgbClr val="30475E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Google Shape;2127;p23">
            <a:extLst>
              <a:ext uri="{FF2B5EF4-FFF2-40B4-BE49-F238E27FC236}">
                <a16:creationId xmlns:a16="http://schemas.microsoft.com/office/drawing/2014/main" id="{DBE68E48-7A28-444B-AF73-18D9CB3004A1}"/>
              </a:ext>
            </a:extLst>
          </p:cNvPr>
          <p:cNvSpPr txBox="1"/>
          <p:nvPr/>
        </p:nvSpPr>
        <p:spPr>
          <a:xfrm>
            <a:off x="8382976" y="1657733"/>
            <a:ext cx="3563446" cy="6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Made In India</a:t>
            </a:r>
          </a:p>
        </p:txBody>
      </p:sp>
      <p:sp>
        <p:nvSpPr>
          <p:cNvPr id="294" name="Google Shape;2128;p23">
            <a:extLst>
              <a:ext uri="{FF2B5EF4-FFF2-40B4-BE49-F238E27FC236}">
                <a16:creationId xmlns:a16="http://schemas.microsoft.com/office/drawing/2014/main" id="{E4BECE57-73CC-4ED7-AB94-460A13A1C3E1}"/>
              </a:ext>
            </a:extLst>
          </p:cNvPr>
          <p:cNvSpPr txBox="1"/>
          <p:nvPr/>
        </p:nvSpPr>
        <p:spPr>
          <a:xfrm>
            <a:off x="9034198" y="2111768"/>
            <a:ext cx="2261001" cy="6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The total system is made in India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CBF22-2134-4D33-9F09-7E50842B8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" r="6601"/>
          <a:stretch/>
        </p:blipFill>
        <p:spPr>
          <a:xfrm>
            <a:off x="5349874" y="62755"/>
            <a:ext cx="5770033" cy="3207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28A959-6668-4375-85DE-4CB09B9EE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" r="7973"/>
          <a:stretch/>
        </p:blipFill>
        <p:spPr>
          <a:xfrm>
            <a:off x="4923242" y="3429000"/>
            <a:ext cx="6623299" cy="3201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1701;p21">
            <a:extLst>
              <a:ext uri="{FF2B5EF4-FFF2-40B4-BE49-F238E27FC236}">
                <a16:creationId xmlns:a16="http://schemas.microsoft.com/office/drawing/2014/main" id="{9749B9CD-C969-4F9C-AF4F-63B421E2365E}"/>
              </a:ext>
            </a:extLst>
          </p:cNvPr>
          <p:cNvSpPr/>
          <p:nvPr/>
        </p:nvSpPr>
        <p:spPr>
          <a:xfrm>
            <a:off x="645459" y="1532964"/>
            <a:ext cx="3855671" cy="3792071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COMMERCIALLY AVAILABLE SENSORS</a:t>
            </a:r>
            <a:endParaRPr sz="3200" b="1" dirty="0">
              <a:solidFill>
                <a:schemeClr val="bg1"/>
              </a:solidFill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5979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E415AB-228F-46D7-91D4-0EBCA207D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96442"/>
              </p:ext>
            </p:extLst>
          </p:nvPr>
        </p:nvGraphicFramePr>
        <p:xfrm>
          <a:off x="591671" y="1192306"/>
          <a:ext cx="11008657" cy="485432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012757">
                  <a:extLst>
                    <a:ext uri="{9D8B030D-6E8A-4147-A177-3AD203B41FA5}">
                      <a16:colId xmlns:a16="http://schemas.microsoft.com/office/drawing/2014/main" val="2243117102"/>
                    </a:ext>
                  </a:extLst>
                </a:gridCol>
                <a:gridCol w="5343232">
                  <a:extLst>
                    <a:ext uri="{9D8B030D-6E8A-4147-A177-3AD203B41FA5}">
                      <a16:colId xmlns:a16="http://schemas.microsoft.com/office/drawing/2014/main" val="2501435542"/>
                    </a:ext>
                  </a:extLst>
                </a:gridCol>
                <a:gridCol w="1014703">
                  <a:extLst>
                    <a:ext uri="{9D8B030D-6E8A-4147-A177-3AD203B41FA5}">
                      <a16:colId xmlns:a16="http://schemas.microsoft.com/office/drawing/2014/main" val="432098159"/>
                    </a:ext>
                  </a:extLst>
                </a:gridCol>
                <a:gridCol w="1590016">
                  <a:extLst>
                    <a:ext uri="{9D8B030D-6E8A-4147-A177-3AD203B41FA5}">
                      <a16:colId xmlns:a16="http://schemas.microsoft.com/office/drawing/2014/main" val="2722337183"/>
                    </a:ext>
                  </a:extLst>
                </a:gridCol>
                <a:gridCol w="2047949">
                  <a:extLst>
                    <a:ext uri="{9D8B030D-6E8A-4147-A177-3AD203B41FA5}">
                      <a16:colId xmlns:a16="http://schemas.microsoft.com/office/drawing/2014/main" val="2280212872"/>
                    </a:ext>
                  </a:extLst>
                </a:gridCol>
              </a:tblGrid>
              <a:tr h="3274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SL. NO.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Sensor Name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Quantity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Price per item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TOTAL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3204356695"/>
                  </a:ext>
                </a:extLst>
              </a:tr>
              <a:tr h="3807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3d print wind sensor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840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840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3743505590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kern="100" dirty="0">
                          <a:effectLst/>
                        </a:rPr>
                        <a:t>Hall Sensor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18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180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1659446550"/>
                  </a:ext>
                </a:extLst>
              </a:tr>
              <a:tr h="3944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3.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00" dirty="0">
                          <a:effectLst/>
                        </a:rPr>
                        <a:t>GY-BME280 Precision Altimeter Atmospheric Pressure Sensor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579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579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4022967706"/>
                  </a:ext>
                </a:extLst>
              </a:tr>
              <a:tr h="3854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4.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35"/>
                        </a:lnSpc>
                        <a:spcAft>
                          <a:spcPts val="575"/>
                        </a:spcAft>
                      </a:pPr>
                      <a:r>
                        <a:rPr lang="en-IN" sz="1600" kern="1800" dirty="0">
                          <a:effectLst/>
                        </a:rPr>
                        <a:t>GY-30 BH1750FVI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172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172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1931607029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5.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SX1278 LoRa Module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2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1000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2335306080"/>
                  </a:ext>
                </a:extLst>
              </a:tr>
              <a:tr h="385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6.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DHT22 Temp Sensor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186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186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2073214661"/>
                  </a:ext>
                </a:extLst>
              </a:tr>
              <a:tr h="3765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7.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LTR 390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1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600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600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1680620526"/>
                  </a:ext>
                </a:extLst>
              </a:tr>
              <a:tr h="3913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8.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PCB board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600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600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2653152722"/>
                  </a:ext>
                </a:extLst>
              </a:tr>
              <a:tr h="3882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9.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PCB components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--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150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150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1174532351"/>
                  </a:ext>
                </a:extLst>
              </a:tr>
              <a:tr h="403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10.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Miscellaneous electronics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--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1000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1000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1340699549"/>
                  </a:ext>
                </a:extLst>
              </a:tr>
              <a:tr h="6506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5,307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 dirty="0">
                          <a:effectLst/>
                        </a:rPr>
                        <a:t> 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366" marR="46366" marT="0" marB="0" anchor="ctr"/>
                </a:tc>
                <a:extLst>
                  <a:ext uri="{0D108BD9-81ED-4DB2-BD59-A6C34878D82A}">
                    <a16:rowId xmlns:a16="http://schemas.microsoft.com/office/drawing/2014/main" val="22789662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85407D-9EA7-4659-BB13-C3DB4E4679B2}"/>
              </a:ext>
            </a:extLst>
          </p:cNvPr>
          <p:cNvSpPr txBox="1"/>
          <p:nvPr/>
        </p:nvSpPr>
        <p:spPr>
          <a:xfrm>
            <a:off x="3523129" y="304800"/>
            <a:ext cx="520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Breakup</a:t>
            </a:r>
          </a:p>
        </p:txBody>
      </p:sp>
    </p:spTree>
    <p:extLst>
      <p:ext uri="{BB962C8B-B14F-4D97-AF65-F5344CB8AC3E}">
        <p14:creationId xmlns:p14="http://schemas.microsoft.com/office/powerpoint/2010/main" val="194208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3194580" y="3880911"/>
            <a:ext cx="5804475" cy="2434568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4" name="Google Shape;4654;p41"/>
          <p:cNvSpPr/>
          <p:nvPr/>
        </p:nvSpPr>
        <p:spPr>
          <a:xfrm>
            <a:off x="3194580" y="1290454"/>
            <a:ext cx="5804475" cy="2435937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5" name="Google Shape;4655;p41"/>
          <p:cNvSpPr/>
          <p:nvPr/>
        </p:nvSpPr>
        <p:spPr>
          <a:xfrm>
            <a:off x="6259470" y="1290454"/>
            <a:ext cx="5324607" cy="2453573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6" name="Google Shape;4656;p41"/>
          <p:cNvSpPr/>
          <p:nvPr/>
        </p:nvSpPr>
        <p:spPr>
          <a:xfrm>
            <a:off x="6259470" y="3863276"/>
            <a:ext cx="5324607" cy="2452203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7" name="Google Shape;4657;p41"/>
          <p:cNvSpPr/>
          <p:nvPr/>
        </p:nvSpPr>
        <p:spPr>
          <a:xfrm>
            <a:off x="609602" y="1290454"/>
            <a:ext cx="5324607" cy="2453573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58" name="Google Shape;4658;p41"/>
          <p:cNvSpPr/>
          <p:nvPr/>
        </p:nvSpPr>
        <p:spPr>
          <a:xfrm>
            <a:off x="609602" y="3863276"/>
            <a:ext cx="5324607" cy="2452203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5675225" y="2515324"/>
            <a:ext cx="843183" cy="69136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5671180" y="4314175"/>
            <a:ext cx="820155" cy="692429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690927" y="5479720"/>
            <a:ext cx="999072" cy="692259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10595875" y="5479292"/>
            <a:ext cx="832311" cy="693072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708519" y="1474807"/>
            <a:ext cx="948949" cy="869892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10587744" y="1474807"/>
            <a:ext cx="864841" cy="69136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947000" y="351083"/>
            <a:ext cx="10298000" cy="73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600" b="1" dirty="0">
                <a:latin typeface="Times New Roman" panose="02020603050405020304" pitchFamily="18" charset="0"/>
                <a:ea typeface="Fira Sans Medium"/>
                <a:cs typeface="Times New Roman" panose="02020603050405020304" pitchFamily="18" charset="0"/>
                <a:sym typeface="Fira Sans Medium"/>
              </a:rPr>
              <a:t>Conclusion</a:t>
            </a:r>
            <a:endParaRPr sz="3600" b="1" dirty="0">
              <a:latin typeface="Times New Roman" panose="02020603050405020304" pitchFamily="18" charset="0"/>
              <a:ea typeface="Fira Sans Medium"/>
              <a:cs typeface="Times New Roman" panose="02020603050405020304" pitchFamily="18" charset="0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702857" y="2600079"/>
            <a:ext cx="3773104" cy="85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Affordable and Easy to use system</a:t>
            </a:r>
          </a:p>
        </p:txBody>
      </p:sp>
      <p:sp>
        <p:nvSpPr>
          <p:cNvPr id="4972" name="Google Shape;4972;p41"/>
          <p:cNvSpPr txBox="1"/>
          <p:nvPr/>
        </p:nvSpPr>
        <p:spPr>
          <a:xfrm>
            <a:off x="7655231" y="2605399"/>
            <a:ext cx="3950524" cy="64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Fira Sans Light"/>
                <a:cs typeface="Times New Roman" panose="02020603050405020304" pitchFamily="18" charset="0"/>
                <a:sym typeface="Fira Sans Light"/>
              </a:rPr>
              <a:t>Effective for local monitoring</a:t>
            </a:r>
          </a:p>
        </p:txBody>
      </p:sp>
      <p:sp>
        <p:nvSpPr>
          <p:cNvPr id="4974" name="Google Shape;4974;p41"/>
          <p:cNvSpPr txBox="1"/>
          <p:nvPr/>
        </p:nvSpPr>
        <p:spPr>
          <a:xfrm>
            <a:off x="591623" y="4419404"/>
            <a:ext cx="3378225" cy="108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Made in India solution</a:t>
            </a:r>
          </a:p>
        </p:txBody>
      </p:sp>
      <p:sp>
        <p:nvSpPr>
          <p:cNvPr id="4976" name="Google Shape;4976;p41"/>
          <p:cNvSpPr txBox="1"/>
          <p:nvPr/>
        </p:nvSpPr>
        <p:spPr>
          <a:xfrm>
            <a:off x="4166464" y="1443812"/>
            <a:ext cx="3826938" cy="95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Complete Weather monitoring solution</a:t>
            </a:r>
          </a:p>
        </p:txBody>
      </p:sp>
      <p:sp>
        <p:nvSpPr>
          <p:cNvPr id="4978" name="Google Shape;4978;p41"/>
          <p:cNvSpPr txBox="1"/>
          <p:nvPr/>
        </p:nvSpPr>
        <p:spPr>
          <a:xfrm>
            <a:off x="4367901" y="5068602"/>
            <a:ext cx="3518544" cy="113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Accurate data collection and analysis</a:t>
            </a:r>
          </a:p>
        </p:txBody>
      </p:sp>
      <p:sp>
        <p:nvSpPr>
          <p:cNvPr id="4980" name="Google Shape;4980;p41"/>
          <p:cNvSpPr txBox="1"/>
          <p:nvPr/>
        </p:nvSpPr>
        <p:spPr>
          <a:xfrm>
            <a:off x="7940634" y="4312480"/>
            <a:ext cx="3430624" cy="106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Interactive dashboard for data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Fira Sans"/>
                <a:cs typeface="Times New Roman" panose="02020603050405020304" pitchFamily="18" charset="0"/>
                <a:sym typeface="Fira Sans"/>
              </a:rPr>
              <a:t>visualisation</a:t>
            </a:r>
            <a:endParaRPr lang="en-US" sz="2800" dirty="0">
              <a:solidFill>
                <a:srgbClr val="FFFFFF"/>
              </a:solidFill>
              <a:latin typeface="Times New Roman" panose="02020603050405020304" pitchFamily="18" charset="0"/>
              <a:ea typeface="Fira Sans"/>
              <a:cs typeface="Times New Roman" panose="02020603050405020304" pitchFamily="18" charset="0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787</Words>
  <Application>Microsoft Office PowerPoint</Application>
  <PresentationFormat>Widescreen</PresentationFormat>
  <Paragraphs>145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Fira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Abhirup Bhattacharyya</dc:creator>
  <cp:lastModifiedBy>Ritam Majumder</cp:lastModifiedBy>
  <cp:revision>54</cp:revision>
  <dcterms:created xsi:type="dcterms:W3CDTF">2023-04-16T06:37:17Z</dcterms:created>
  <dcterms:modified xsi:type="dcterms:W3CDTF">2024-03-01T08:16:44Z</dcterms:modified>
</cp:coreProperties>
</file>